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631" r:id="rId13"/>
    <p:sldId id="2076137134" r:id="rId14"/>
    <p:sldId id="2134805633" r:id="rId15"/>
    <p:sldId id="2134805632" r:id="rId16"/>
    <p:sldId id="2134805709" r:id="rId17"/>
    <p:sldId id="2134805734" r:id="rId18"/>
    <p:sldId id="2134805733" r:id="rId19"/>
    <p:sldId id="2076137127" r:id="rId20"/>
    <p:sldId id="2134805717" r:id="rId21"/>
    <p:sldId id="2134805556" r:id="rId22"/>
    <p:sldId id="2134805557" r:id="rId23"/>
    <p:sldId id="2076137131" r:id="rId24"/>
    <p:sldId id="2134805591" r:id="rId25"/>
    <p:sldId id="2134805595" r:id="rId26"/>
    <p:sldId id="2134805593" r:id="rId27"/>
    <p:sldId id="2134805558" r:id="rId28"/>
    <p:sldId id="2076137132" r:id="rId29"/>
    <p:sldId id="2134805710" r:id="rId30"/>
    <p:sldId id="2134805718" r:id="rId31"/>
    <p:sldId id="2134805560" r:id="rId32"/>
    <p:sldId id="2134805719" r:id="rId33"/>
    <p:sldId id="2134805596" r:id="rId34"/>
    <p:sldId id="2134805586" r:id="rId35"/>
    <p:sldId id="2134805603" r:id="rId36"/>
    <p:sldId id="2134805722" r:id="rId37"/>
    <p:sldId id="2134805720" r:id="rId38"/>
    <p:sldId id="2134805568" r:id="rId39"/>
    <p:sldId id="2134805582" r:id="rId40"/>
    <p:sldId id="2134805577" r:id="rId41"/>
    <p:sldId id="2134805572" r:id="rId42"/>
    <p:sldId id="2134805574" r:id="rId43"/>
    <p:sldId id="2134805590" r:id="rId44"/>
    <p:sldId id="2134805584" r:id="rId45"/>
    <p:sldId id="2134805585" r:id="rId46"/>
    <p:sldId id="2134805601" r:id="rId47"/>
    <p:sldId id="2134805606" r:id="rId48"/>
    <p:sldId id="2134805602" r:id="rId49"/>
    <p:sldId id="2134805634" r:id="rId50"/>
    <p:sldId id="2134805605" r:id="rId51"/>
    <p:sldId id="2134805737" r:id="rId52"/>
    <p:sldId id="2134805736" r:id="rId53"/>
    <p:sldId id="2134805735" r:id="rId54"/>
    <p:sldId id="2134805721" r:id="rId55"/>
    <p:sldId id="2134805592" r:id="rId56"/>
    <p:sldId id="2134805700" r:id="rId57"/>
    <p:sldId id="2134805703" r:id="rId58"/>
    <p:sldId id="2134805701" r:id="rId59"/>
    <p:sldId id="2134805704" r:id="rId60"/>
    <p:sldId id="2134805723" r:id="rId61"/>
    <p:sldId id="3191" r:id="rId62"/>
    <p:sldId id="2076137137" r:id="rId63"/>
    <p:sldId id="3192" r:id="rId64"/>
    <p:sldId id="2134805724" r:id="rId65"/>
    <p:sldId id="2134805636" r:id="rId66"/>
    <p:sldId id="2134805725" r:id="rId67"/>
    <p:sldId id="2134805726" r:id="rId68"/>
    <p:sldId id="2134805589" r:id="rId69"/>
    <p:sldId id="2134805594" r:id="rId70"/>
    <p:sldId id="3201" r:id="rId71"/>
    <p:sldId id="3164" r:id="rId72"/>
    <p:sldId id="2076137135" r:id="rId73"/>
    <p:sldId id="3194" r:id="rId74"/>
    <p:sldId id="3204" r:id="rId75"/>
    <p:sldId id="3187" r:id="rId76"/>
    <p:sldId id="2581" r:id="rId77"/>
    <p:sldId id="2076136257" r:id="rId78"/>
    <p:sldId id="2134805711" r:id="rId79"/>
    <p:sldId id="2134805712" r:id="rId80"/>
    <p:sldId id="2134805713" r:id="rId81"/>
    <p:sldId id="2134805714" r:id="rId82"/>
    <p:sldId id="3218" r:id="rId83"/>
    <p:sldId id="3233" r:id="rId84"/>
    <p:sldId id="3234" r:id="rId85"/>
    <p:sldId id="3219" r:id="rId86"/>
    <p:sldId id="4950" r:id="rId87"/>
    <p:sldId id="4926" r:id="rId88"/>
    <p:sldId id="2134805716" r:id="rId89"/>
    <p:sldId id="4928" r:id="rId90"/>
    <p:sldId id="2134805715" r:id="rId91"/>
    <p:sldId id="4929" r:id="rId92"/>
    <p:sldId id="4930" r:id="rId93"/>
    <p:sldId id="4931" r:id="rId94"/>
    <p:sldId id="4932" r:id="rId95"/>
    <p:sldId id="4933" r:id="rId96"/>
    <p:sldId id="4991" r:id="rId97"/>
    <p:sldId id="5027" r:id="rId9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631"/>
            <p14:sldId id="2076137134"/>
            <p14:sldId id="2134805633"/>
            <p14:sldId id="2134805632"/>
            <p14:sldId id="2134805709"/>
            <p14:sldId id="2134805734"/>
            <p14:sldId id="2134805733"/>
            <p14:sldId id="2076137127"/>
          </p14:sldIdLst>
        </p14:section>
        <p14:section name="DAY 1" id="{9A603BEC-B55F-47B6-8AC7-F7BEBBCECE4F}">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 name="ITEM TYPES" id="{DC6E271A-6F19-4C08-BC8F-D9AC4521F3E2}">
          <p14:sldIdLst>
            <p14:sldId id="4950"/>
            <p14:sldId id="4926"/>
            <p14:sldId id="2134805716"/>
            <p14:sldId id="4928"/>
            <p14:sldId id="2134805715"/>
            <p14:sldId id="4929"/>
            <p14:sldId id="4930"/>
            <p14:sldId id="4931"/>
            <p14:sldId id="4932"/>
            <p14:sldId id="4933"/>
            <p14:sldId id="4991"/>
            <p14:sldId id="502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46" d="100"/>
          <a:sy n="146" d="100"/>
        </p:scale>
        <p:origin x="762" y="12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Mon, 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44964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10/24/2022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emf"/><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emf"/><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0" Type="http://schemas.openxmlformats.org/officeDocument/2006/relationships/image" Target="../media/image49.emf"/><Relationship Id="rId4" Type="http://schemas.openxmlformats.org/officeDocument/2006/relationships/image" Target="../media/image43.png"/><Relationship Id="rId9" Type="http://schemas.openxmlformats.org/officeDocument/2006/relationships/image" Target="../media/image4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1.emf"/><Relationship Id="rId5" Type="http://schemas.openxmlformats.org/officeDocument/2006/relationships/image" Target="../media/image90.emf"/><Relationship Id="rId10" Type="http://schemas.openxmlformats.org/officeDocument/2006/relationships/image" Target="../media/image95.emf"/><Relationship Id="rId4" Type="http://schemas.openxmlformats.org/officeDocument/2006/relationships/image" Target="../media/image89.emf"/><Relationship Id="rId9" Type="http://schemas.openxmlformats.org/officeDocument/2006/relationships/image" Target="../media/image94.emf"/></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png"/><Relationship Id="rId9" Type="http://schemas.openxmlformats.org/officeDocument/2006/relationships/image" Target="../media/image103.png"/></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8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sp>
        <p:nvSpPr>
          <p:cNvPr id="3" name="Content Placeholder 2">
            <a:extLst>
              <a:ext uri="{FF2B5EF4-FFF2-40B4-BE49-F238E27FC236}">
                <a16:creationId xmlns:a16="http://schemas.microsoft.com/office/drawing/2014/main" id="{4C0515EE-258E-2890-9EBD-C7FEF6F37536}"/>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A33B5165-E3A5-FD1E-C0EA-E1CBE50A9131}"/>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3" name="Content Placeholder 2">
            <a:extLst>
              <a:ext uri="{FF2B5EF4-FFF2-40B4-BE49-F238E27FC236}">
                <a16:creationId xmlns:a16="http://schemas.microsoft.com/office/drawing/2014/main" id="{6CF0AB23-8C1B-EFAC-E341-89781B3881B8}"/>
              </a:ext>
            </a:extLst>
          </p:cNvPr>
          <p:cNvSpPr>
            <a:spLocks noGrp="1"/>
          </p:cNvSpPr>
          <p:nvPr>
            <p:ph idx="1"/>
          </p:nvPr>
        </p:nvSpPr>
        <p:spPr/>
        <p:txBody>
          <a:bodyPr/>
          <a:lstStyle/>
          <a:p>
            <a:endParaRPr lang="en-US"/>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sp>
        <p:nvSpPr>
          <p:cNvPr id="3" name="Content Placeholder 2">
            <a:extLst>
              <a:ext uri="{FF2B5EF4-FFF2-40B4-BE49-F238E27FC236}">
                <a16:creationId xmlns:a16="http://schemas.microsoft.com/office/drawing/2014/main" id="{7501254F-81BF-E073-18C4-932C931949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sp>
        <p:nvSpPr>
          <p:cNvPr id="3" name="Content Placeholder 2">
            <a:extLst>
              <a:ext uri="{FF2B5EF4-FFF2-40B4-BE49-F238E27FC236}">
                <a16:creationId xmlns:a16="http://schemas.microsoft.com/office/drawing/2014/main" id="{AC31D470-466B-2A9D-E0A4-1DDA2C7CA03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sp>
        <p:nvSpPr>
          <p:cNvPr id="3" name="Content Placeholder 2">
            <a:extLst>
              <a:ext uri="{FF2B5EF4-FFF2-40B4-BE49-F238E27FC236}">
                <a16:creationId xmlns:a16="http://schemas.microsoft.com/office/drawing/2014/main" id="{DC71DFA6-7ED4-316D-313C-CDD7357BE7C2}"/>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sp>
        <p:nvSpPr>
          <p:cNvPr id="3" name="Content Placeholder 2">
            <a:extLst>
              <a:ext uri="{FF2B5EF4-FFF2-40B4-BE49-F238E27FC236}">
                <a16:creationId xmlns:a16="http://schemas.microsoft.com/office/drawing/2014/main" id="{AD8CB06E-6BE5-E442-AE72-5F7AD63670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timw.info/dp203</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4" name="Picture 2" descr="Microsoft Certified: Azure Data Engineer Associate">
            <a:extLst>
              <a:ext uri="{FF2B5EF4-FFF2-40B4-BE49-F238E27FC236}">
                <a16:creationId xmlns:a16="http://schemas.microsoft.com/office/drawing/2014/main" id="{AB10A65B-A9BD-E1B0-622B-A4B8A61C7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6" y="2108018"/>
            <a:ext cx="927463" cy="92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 (25-30%)</a:t>
            </a:r>
          </a:p>
          <a:p>
            <a:r>
              <a:rPr lang="en-US" dirty="0"/>
              <a:t>Monitor and optimize data storage and data processing (10-15%)</a:t>
            </a:r>
          </a:p>
          <a:p>
            <a:r>
              <a:rPr lang="en-US" dirty="0"/>
              <a:t>Exam DP-203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Case study approach</a:t>
            </a:r>
          </a:p>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E4FDDD1C-AE0B-609F-2524-ED83BC0D513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4" name="Content Placeholder 3">
            <a:extLst>
              <a:ext uri="{FF2B5EF4-FFF2-40B4-BE49-F238E27FC236}">
                <a16:creationId xmlns:a16="http://schemas.microsoft.com/office/drawing/2014/main" id="{A816372C-537F-332C-8511-F783353D0686}"/>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DP-203</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5" name="Picture 4">
            <a:extLst>
              <a:ext uri="{FF2B5EF4-FFF2-40B4-BE49-F238E27FC236}">
                <a16:creationId xmlns:a16="http://schemas.microsoft.com/office/drawing/2014/main" id="{E2FA5D4B-BA65-45AC-A0B0-2E9852D1469B}"/>
              </a:ext>
            </a:extLst>
          </p:cNvPr>
          <p:cNvPicPr>
            <a:picLocks noChangeAspect="1"/>
          </p:cNvPicPr>
          <p:nvPr/>
        </p:nvPicPr>
        <p:blipFill>
          <a:blip r:embed="rId2"/>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3021855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5" name="Content Placeholder 4">
            <a:extLst>
              <a:ext uri="{FF2B5EF4-FFF2-40B4-BE49-F238E27FC236}">
                <a16:creationId xmlns:a16="http://schemas.microsoft.com/office/drawing/2014/main" id="{72405ECA-4AC7-C3E2-AA4A-880CF9F11B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create a proximity placement group.</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31661445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a:t>
            </a:r>
          </a:p>
        </p:txBody>
      </p:sp>
      <p:pic>
        <p:nvPicPr>
          <p:cNvPr id="6" name="Picture 5">
            <a:extLst>
              <a:ext uri="{FF2B5EF4-FFF2-40B4-BE49-F238E27FC236}">
                <a16:creationId xmlns:a16="http://schemas.microsoft.com/office/drawing/2014/main" id="{1D113699-1D1D-4E1B-94D8-1144938B2381}"/>
              </a:ext>
            </a:extLst>
          </p:cNvPr>
          <p:cNvPicPr>
            <a:picLocks noChangeAspect="1"/>
          </p:cNvPicPr>
          <p:nvPr/>
        </p:nvPicPr>
        <p:blipFill>
          <a:blip r:embed="rId2"/>
          <a:stretch>
            <a:fillRect/>
          </a:stretch>
        </p:blipFill>
        <p:spPr>
          <a:xfrm>
            <a:off x="372000" y="955900"/>
            <a:ext cx="8400000" cy="3600000"/>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9601</TotalTime>
  <Words>3522</Words>
  <Application>Microsoft Office PowerPoint</Application>
  <PresentationFormat>On-screen Show (16:9)</PresentationFormat>
  <Paragraphs>631</Paragraphs>
  <Slides>97</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97</vt:i4>
      </vt:variant>
    </vt:vector>
  </HeadingPairs>
  <TitlesOfParts>
    <vt:vector size="105" baseType="lpstr">
      <vt:lpstr>Arial</vt:lpstr>
      <vt:lpstr>Calibri</vt:lpstr>
      <vt:lpstr>Segoe UI</vt:lpstr>
      <vt:lpstr>Segoe UI Light</vt:lpstr>
      <vt:lpstr>Segoe UI Semibold</vt:lpstr>
      <vt:lpstr>Tahoma</vt:lpstr>
      <vt:lpstr>Times New Roman</vt:lpstr>
      <vt:lpstr>Standard_LiveLessons_2017</vt:lpstr>
      <vt:lpstr>Exam DP-203: Data Engineering on Microsoft Azure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What is an Azure Data Engineer?</vt:lpstr>
      <vt:lpstr>Azure Data Engineer Associate</vt:lpstr>
      <vt:lpstr>Azure Data Fundamentals</vt:lpstr>
      <vt:lpstr>Azure Data Scientist Associate</vt:lpstr>
      <vt:lpstr>Azure Data Analyst Associate</vt:lpstr>
      <vt:lpstr>Azure Cosmos DB Developer </vt:lpstr>
      <vt:lpstr> </vt:lpstr>
      <vt:lpstr>Thank you!</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lpstr>Exam DP-203 Item Types </vt:lpstr>
      <vt:lpstr> Multiple Choice</vt:lpstr>
      <vt:lpstr> Multiple Choice</vt:lpstr>
      <vt:lpstr>Repeated Scenario</vt:lpstr>
      <vt:lpstr>Repeated Scenario</vt:lpstr>
      <vt:lpstr> Select and Place</vt:lpstr>
      <vt:lpstr> Build List and Reorder</vt:lpstr>
      <vt:lpstr> Active Screen</vt:lpstr>
      <vt:lpstr> Case Study</vt:lpstr>
      <vt:lpstr> Performance-Based Lab</vt:lpstr>
      <vt:lpstr>Microsoft Online Testing </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213</cp:revision>
  <dcterms:created xsi:type="dcterms:W3CDTF">2015-09-28T19:52:00Z</dcterms:created>
  <dcterms:modified xsi:type="dcterms:W3CDTF">2022-10-24T15:22:30Z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